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57" r:id="rId6"/>
    <p:sldId id="259" r:id="rId7"/>
    <p:sldId id="261" r:id="rId8"/>
    <p:sldId id="262" r:id="rId9"/>
    <p:sldId id="260" r:id="rId10"/>
    <p:sldId id="263" r:id="rId11"/>
    <p:sldId id="258" r:id="rId12"/>
    <p:sldId id="264" r:id="rId13"/>
    <p:sldId id="265" r:id="rId14"/>
    <p:sldId id="266" r:id="rId15"/>
    <p:sldId id="267" r:id="rId16"/>
    <p:sldId id="268" r:id="rId17"/>
    <p:sldId id="269" r:id="rId18"/>
    <p:sldId id="274"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92" d="100"/>
          <a:sy n="92" d="100"/>
        </p:scale>
        <p:origin x="776" y="14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4/30/2022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4/30/2022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8300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4/30/2022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4/30/2022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4/30/2022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4/30/2022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54"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55"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56"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grpSp>
        <p:nvGrpSpPr>
          <p:cNvPr id="58" name="Group 57">
            <a:extLst>
              <a:ext uri="{FF2B5EF4-FFF2-40B4-BE49-F238E27FC236}">
                <a16:creationId xmlns:a16="http://schemas.microsoft.com/office/drawing/2014/main" id="{AD746CED-0567-4DF8-AB5A-955539059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52688" y="1262063"/>
            <a:ext cx="7286625" cy="4333875"/>
            <a:chOff x="2452688" y="1262063"/>
            <a:chExt cx="7286625" cy="4333875"/>
          </a:xfrm>
        </p:grpSpPr>
        <p:sp useBgFill="1">
          <p:nvSpPr>
            <p:cNvPr id="59" name="Freeform 159">
              <a:extLst>
                <a:ext uri="{FF2B5EF4-FFF2-40B4-BE49-F238E27FC236}">
                  <a16:creationId xmlns:a16="http://schemas.microsoft.com/office/drawing/2014/main" id="{ADA5E076-A7C5-4275-A6C5-D0949C89B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ln w="0">
              <a:noFill/>
              <a:prstDash val="solid"/>
              <a:round/>
              <a:headEnd/>
              <a:tailEnd/>
            </a:ln>
          </p:spPr>
        </p:sp>
        <p:sp>
          <p:nvSpPr>
            <p:cNvPr id="60" name="Freeform 164">
              <a:extLst>
                <a:ext uri="{FF2B5EF4-FFF2-40B4-BE49-F238E27FC236}">
                  <a16:creationId xmlns:a16="http://schemas.microsoft.com/office/drawing/2014/main" id="{8DA0B687-0059-4D26-A341-3533C07D8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tx2">
                <a:lumMod val="75000"/>
                <a:lumOff val="25000"/>
              </a:schemeClr>
            </a:solidFill>
            <a:ln w="0">
              <a:noFill/>
              <a:prstDash val="solid"/>
              <a:round/>
              <a:headEnd/>
              <a:tailEnd/>
            </a:ln>
          </p:spPr>
        </p:sp>
        <p:cxnSp>
          <p:nvCxnSpPr>
            <p:cNvPr id="61" name="Straight Connector 60">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410200" y="386279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65AC2A1-33AB-498F-9481-456EE428A8BA}"/>
              </a:ext>
            </a:extLst>
          </p:cNvPr>
          <p:cNvSpPr>
            <a:spLocks noGrp="1"/>
          </p:cNvSpPr>
          <p:nvPr>
            <p:ph type="ctrTitle"/>
          </p:nvPr>
        </p:nvSpPr>
        <p:spPr>
          <a:xfrm>
            <a:off x="3337306" y="5565153"/>
            <a:ext cx="5860821" cy="1861420"/>
          </a:xfrm>
        </p:spPr>
        <p:txBody>
          <a:bodyPr anchor="ctr">
            <a:normAutofit/>
          </a:bodyPr>
          <a:lstStyle/>
          <a:p>
            <a:pPr algn="ctr"/>
            <a:r>
              <a:rPr lang="en-US" b="1">
                <a:solidFill>
                  <a:srgbClr val="7030A0"/>
                </a:solidFill>
              </a:rPr>
              <a:t>AIRBOURNE</a:t>
            </a:r>
            <a:endParaRPr lang="en-US" b="1" dirty="0">
              <a:solidFill>
                <a:srgbClr val="7030A0"/>
              </a:solidFill>
            </a:endParaRPr>
          </a:p>
        </p:txBody>
      </p:sp>
      <p:sp>
        <p:nvSpPr>
          <p:cNvPr id="3" name="Subtitle 2">
            <a:extLst>
              <a:ext uri="{FF2B5EF4-FFF2-40B4-BE49-F238E27FC236}">
                <a16:creationId xmlns:a16="http://schemas.microsoft.com/office/drawing/2014/main" id="{244B152B-31E5-418B-BA48-A3361253FE01}"/>
              </a:ext>
            </a:extLst>
          </p:cNvPr>
          <p:cNvSpPr>
            <a:spLocks noGrp="1"/>
          </p:cNvSpPr>
          <p:nvPr>
            <p:ph type="subTitle" idx="1"/>
          </p:nvPr>
        </p:nvSpPr>
        <p:spPr>
          <a:xfrm>
            <a:off x="2821041" y="176245"/>
            <a:ext cx="5860821" cy="926103"/>
          </a:xfrm>
        </p:spPr>
        <p:txBody>
          <a:bodyPr>
            <a:normAutofit/>
          </a:bodyPr>
          <a:lstStyle/>
          <a:p>
            <a:pPr algn="ctr"/>
            <a:r>
              <a:rPr lang="en-US" b="1">
                <a:solidFill>
                  <a:srgbClr val="7030A0"/>
                </a:solidFill>
                <a:latin typeface="Lucida Calligraphy" panose="03010101010101010101" pitchFamily="66" charset="0"/>
              </a:rPr>
              <a:t>TEAM DYNOMITE</a:t>
            </a:r>
            <a:endParaRPr lang="en-US" b="1" dirty="0">
              <a:solidFill>
                <a:srgbClr val="7030A0"/>
              </a:solidFill>
              <a:latin typeface="Lucida Calligraphy" panose="03010101010101010101" pitchFamily="66" charset="0"/>
            </a:endParaRPr>
          </a:p>
        </p:txBody>
      </p:sp>
      <p:pic>
        <p:nvPicPr>
          <p:cNvPr id="13" name="Picture 4">
            <a:extLst>
              <a:ext uri="{FF2B5EF4-FFF2-40B4-BE49-F238E27FC236}">
                <a16:creationId xmlns:a16="http://schemas.microsoft.com/office/drawing/2014/main" id="{99EA8722-5D07-4BA6-A8EA-E6E777B9E478}"/>
              </a:ext>
            </a:extLst>
          </p:cNvPr>
          <p:cNvPicPr>
            <a:picLocks noChangeAspect="1"/>
          </p:cNvPicPr>
          <p:nvPr/>
        </p:nvPicPr>
        <p:blipFill>
          <a:blip r:embed="rId2"/>
          <a:stretch>
            <a:fillRect/>
          </a:stretch>
        </p:blipFill>
        <p:spPr>
          <a:xfrm>
            <a:off x="2678545" y="1501880"/>
            <a:ext cx="6811819" cy="3861029"/>
          </a:xfrm>
          <a:prstGeom prst="rect">
            <a:avLst/>
          </a:prstGeom>
        </p:spPr>
      </p:pic>
    </p:spTree>
    <p:extLst>
      <p:ext uri="{BB962C8B-B14F-4D97-AF65-F5344CB8AC3E}">
        <p14:creationId xmlns:p14="http://schemas.microsoft.com/office/powerpoint/2010/main" val="10743605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 (cont.)</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Tableau</a:t>
            </a:r>
          </a:p>
          <a:p>
            <a:pPr lvl="1"/>
            <a:r>
              <a:rPr lang="en-US" sz="2400" dirty="0">
                <a:latin typeface="Gabriola" pitchFamily="82" charset="0"/>
              </a:rPr>
              <a:t>Imported data from multiple data sources and tried to merge data</a:t>
            </a:r>
          </a:p>
          <a:p>
            <a:pPr lvl="1"/>
            <a:r>
              <a:rPr lang="en-US" sz="2400" dirty="0">
                <a:latin typeface="Gabriola" pitchFamily="82" charset="0"/>
              </a:rPr>
              <a:t>Graphed data </a:t>
            </a:r>
          </a:p>
        </p:txBody>
      </p:sp>
    </p:spTree>
    <p:extLst>
      <p:ext uri="{BB962C8B-B14F-4D97-AF65-F5344CB8AC3E}">
        <p14:creationId xmlns:p14="http://schemas.microsoft.com/office/powerpoint/2010/main" val="373051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 (cont.)</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Survey monkey</a:t>
            </a:r>
          </a:p>
          <a:p>
            <a:pPr lvl="1"/>
            <a:r>
              <a:rPr lang="en-US" sz="2400" dirty="0">
                <a:latin typeface="Gabriola" pitchFamily="82" charset="0"/>
              </a:rPr>
              <a:t>Sample SIZE: 40</a:t>
            </a:r>
          </a:p>
          <a:p>
            <a:pPr lvl="1"/>
            <a:r>
              <a:rPr lang="en-US" sz="2400" dirty="0">
                <a:latin typeface="Gabriola" pitchFamily="82" charset="0"/>
              </a:rPr>
              <a:t>GATHERED DATA FROM FRIENDS AND COLLEGUES IN REGGARDS TO THEIR TRAVEL HABITS AND FUTURE PLANS</a:t>
            </a:r>
          </a:p>
        </p:txBody>
      </p:sp>
    </p:spTree>
    <p:extLst>
      <p:ext uri="{BB962C8B-B14F-4D97-AF65-F5344CB8AC3E}">
        <p14:creationId xmlns:p14="http://schemas.microsoft.com/office/powerpoint/2010/main" val="354017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F5AD0C-6C40-4EDC-AC27-554DBD311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949B2-4B63-49A7-A5F3-EDFF94A46B75}"/>
              </a:ext>
            </a:extLst>
          </p:cNvPr>
          <p:cNvSpPr>
            <a:spLocks noGrp="1"/>
          </p:cNvSpPr>
          <p:nvPr>
            <p:ph type="title"/>
          </p:nvPr>
        </p:nvSpPr>
        <p:spPr>
          <a:xfrm>
            <a:off x="3924300" y="568345"/>
            <a:ext cx="7779971" cy="1560716"/>
          </a:xfrm>
        </p:spPr>
        <p:txBody>
          <a:bodyPr>
            <a:normAutofit/>
          </a:bodyPr>
          <a:lstStyle/>
          <a:p>
            <a:r>
              <a:rPr lang="en-US" dirty="0"/>
              <a:t>Results</a:t>
            </a:r>
          </a:p>
        </p:txBody>
      </p:sp>
      <p:pic>
        <p:nvPicPr>
          <p:cNvPr id="33" name="Content Placeholder 7">
            <a:extLst>
              <a:ext uri="{FF2B5EF4-FFF2-40B4-BE49-F238E27FC236}">
                <a16:creationId xmlns:a16="http://schemas.microsoft.com/office/drawing/2014/main" id="{BFF10793-D676-4ACF-8BE2-3890D33E2089}"/>
              </a:ext>
            </a:extLst>
          </p:cNvPr>
          <p:cNvPicPr>
            <a:picLocks noChangeAspect="1"/>
          </p:cNvPicPr>
          <p:nvPr/>
        </p:nvPicPr>
        <p:blipFill rotWithShape="1">
          <a:blip r:embed="rId2"/>
          <a:srcRect t="8083" r="1" b="12165"/>
          <a:stretch/>
        </p:blipFill>
        <p:spPr>
          <a:xfrm>
            <a:off x="20" y="-8545"/>
            <a:ext cx="3424492" cy="6870818"/>
          </a:xfrm>
          <a:prstGeom prst="rect">
            <a:avLst/>
          </a:prstGeom>
        </p:spPr>
      </p:pic>
      <p:cxnSp>
        <p:nvCxnSpPr>
          <p:cNvPr id="44" name="Straight Connector 43">
            <a:extLst>
              <a:ext uri="{FF2B5EF4-FFF2-40B4-BE49-F238E27FC236}">
                <a16:creationId xmlns:a16="http://schemas.microsoft.com/office/drawing/2014/main" id="{364210F7-6160-422F-A7B9-999247A96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24300" y="2176009"/>
            <a:ext cx="777997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BC218D80-881E-4E45-BB21-A065510CC30B}"/>
              </a:ext>
            </a:extLst>
          </p:cNvPr>
          <p:cNvSpPr>
            <a:spLocks noGrp="1"/>
          </p:cNvSpPr>
          <p:nvPr>
            <p:ph idx="1"/>
          </p:nvPr>
        </p:nvSpPr>
        <p:spPr>
          <a:xfrm>
            <a:off x="3924301" y="2438400"/>
            <a:ext cx="7779970" cy="3651504"/>
          </a:xfrm>
        </p:spPr>
        <p:txBody>
          <a:bodyPr>
            <a:normAutofit/>
          </a:bodyPr>
          <a:lstStyle/>
          <a:p>
            <a:pPr>
              <a:lnSpc>
                <a:spcPct val="101000"/>
              </a:lnSpc>
            </a:pPr>
            <a:r>
              <a:rPr lang="en-US" dirty="0"/>
              <a:t>The survey was done to gage people’s opinion on travel before and after covid.</a:t>
            </a:r>
          </a:p>
          <a:p>
            <a:pPr>
              <a:lnSpc>
                <a:spcPct val="101000"/>
              </a:lnSpc>
            </a:pPr>
            <a:r>
              <a:rPr lang="en-US" dirty="0"/>
              <a:t>The question was “Did you travel before the pandemic? Will you continue to travel domestically and internationally”</a:t>
            </a:r>
          </a:p>
          <a:p>
            <a:pPr>
              <a:lnSpc>
                <a:spcPct val="101000"/>
              </a:lnSpc>
            </a:pPr>
            <a:r>
              <a:rPr lang="en-US" dirty="0"/>
              <a:t>85% of those surveyed plan to travel domestically after the pandemic</a:t>
            </a:r>
          </a:p>
          <a:p>
            <a:pPr>
              <a:lnSpc>
                <a:spcPct val="101000"/>
              </a:lnSpc>
            </a:pPr>
            <a:r>
              <a:rPr lang="en-US" dirty="0"/>
              <a:t>87.5% said they had traveled internationally before the pandemic</a:t>
            </a:r>
          </a:p>
          <a:p>
            <a:pPr>
              <a:lnSpc>
                <a:spcPct val="101000"/>
              </a:lnSpc>
            </a:pPr>
            <a:r>
              <a:rPr lang="en-US" dirty="0"/>
              <a:t>70% plan to travel internationally after the pandemic</a:t>
            </a:r>
          </a:p>
          <a:p>
            <a:pPr>
              <a:lnSpc>
                <a:spcPct val="101000"/>
              </a:lnSpc>
            </a:pPr>
            <a:r>
              <a:rPr lang="en-US" dirty="0"/>
              <a:t>Domestic travel increased 1.7% from 2018 to 2019 to a total of 2.3 billion trips.</a:t>
            </a:r>
          </a:p>
          <a:p>
            <a:pPr>
              <a:lnSpc>
                <a:spcPct val="101000"/>
              </a:lnSpc>
            </a:pPr>
            <a:endParaRPr lang="en-US" dirty="0"/>
          </a:p>
          <a:p>
            <a:pPr>
              <a:lnSpc>
                <a:spcPct val="101000"/>
              </a:lnSpc>
            </a:pPr>
            <a:endParaRPr lang="en-US" dirty="0"/>
          </a:p>
          <a:p>
            <a:pPr>
              <a:lnSpc>
                <a:spcPct val="101000"/>
              </a:lnSpc>
            </a:pPr>
            <a:endParaRPr lang="en-US" dirty="0"/>
          </a:p>
        </p:txBody>
      </p:sp>
    </p:spTree>
    <p:extLst>
      <p:ext uri="{BB962C8B-B14F-4D97-AF65-F5344CB8AC3E}">
        <p14:creationId xmlns:p14="http://schemas.microsoft.com/office/powerpoint/2010/main" val="4262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D877858-43DB-478C-BC84-9DACF1A1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DC827-54B1-425B-A605-DAA47B867672}"/>
              </a:ext>
            </a:extLst>
          </p:cNvPr>
          <p:cNvSpPr>
            <a:spLocks noGrp="1"/>
          </p:cNvSpPr>
          <p:nvPr>
            <p:ph type="title"/>
          </p:nvPr>
        </p:nvSpPr>
        <p:spPr>
          <a:xfrm>
            <a:off x="8677564" y="568345"/>
            <a:ext cx="3026707" cy="1560716"/>
          </a:xfrm>
        </p:spPr>
        <p:txBody>
          <a:bodyPr>
            <a:normAutofit/>
          </a:bodyPr>
          <a:lstStyle/>
          <a:p>
            <a:r>
              <a:rPr lang="en-US" dirty="0"/>
              <a:t>Results (cont.)</a:t>
            </a:r>
          </a:p>
        </p:txBody>
      </p:sp>
      <p:pic>
        <p:nvPicPr>
          <p:cNvPr id="5" name="Content Placeholder 4">
            <a:extLst>
              <a:ext uri="{FF2B5EF4-FFF2-40B4-BE49-F238E27FC236}">
                <a16:creationId xmlns:a16="http://schemas.microsoft.com/office/drawing/2014/main" id="{1C4B9459-5AF2-4D1A-854E-69A91390F319}"/>
              </a:ext>
            </a:extLst>
          </p:cNvPr>
          <p:cNvPicPr>
            <a:picLocks noChangeAspect="1"/>
          </p:cNvPicPr>
          <p:nvPr/>
        </p:nvPicPr>
        <p:blipFill>
          <a:blip r:embed="rId2"/>
          <a:stretch>
            <a:fillRect/>
          </a:stretch>
        </p:blipFill>
        <p:spPr>
          <a:xfrm>
            <a:off x="143880" y="600672"/>
            <a:ext cx="7439840" cy="4966094"/>
          </a:xfrm>
          <a:prstGeom prst="rect">
            <a:avLst/>
          </a:prstGeom>
        </p:spPr>
      </p:pic>
      <p:cxnSp>
        <p:nvCxnSpPr>
          <p:cNvPr id="17" name="Straight Connector 13">
            <a:extLst>
              <a:ext uri="{FF2B5EF4-FFF2-40B4-BE49-F238E27FC236}">
                <a16:creationId xmlns:a16="http://schemas.microsoft.com/office/drawing/2014/main" id="{D4170ABC-ADB2-4391-89AD-49DF2FC599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2528" y="2176009"/>
            <a:ext cx="3851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ontent Placeholder 8">
            <a:extLst>
              <a:ext uri="{FF2B5EF4-FFF2-40B4-BE49-F238E27FC236}">
                <a16:creationId xmlns:a16="http://schemas.microsoft.com/office/drawing/2014/main" id="{F334E9CF-46FA-D982-14BD-42C7D5D120CA}"/>
              </a:ext>
            </a:extLst>
          </p:cNvPr>
          <p:cNvSpPr>
            <a:spLocks noGrp="1"/>
          </p:cNvSpPr>
          <p:nvPr>
            <p:ph idx="1"/>
          </p:nvPr>
        </p:nvSpPr>
        <p:spPr>
          <a:xfrm>
            <a:off x="8294255" y="2438399"/>
            <a:ext cx="3410016" cy="3661955"/>
          </a:xfrm>
        </p:spPr>
        <p:txBody>
          <a:bodyPr>
            <a:normAutofit/>
          </a:bodyPr>
          <a:lstStyle/>
          <a:p>
            <a:r>
              <a:rPr lang="en-US" dirty="0"/>
              <a:t>These are the airports with the most flight traffic during covid.</a:t>
            </a:r>
          </a:p>
          <a:p>
            <a:r>
              <a:rPr lang="en-US" dirty="0"/>
              <a:t>The highest traffic being from Hamilton International</a:t>
            </a:r>
          </a:p>
          <a:p>
            <a:r>
              <a:rPr lang="en-US" dirty="0"/>
              <a:t>The lowest traffic is from Santiago</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A126E58-6D08-4422-8177-35BDF6CDC54A}"/>
              </a:ext>
            </a:extLst>
          </p:cNvPr>
          <p:cNvPicPr>
            <a:picLocks noChangeAspect="1"/>
          </p:cNvPicPr>
          <p:nvPr/>
        </p:nvPicPr>
        <p:blipFill>
          <a:blip r:embed="rId3"/>
          <a:stretch>
            <a:fillRect/>
          </a:stretch>
        </p:blipFill>
        <p:spPr>
          <a:xfrm>
            <a:off x="5707051" y="612186"/>
            <a:ext cx="2492302" cy="4943065"/>
          </a:xfrm>
          <a:prstGeom prst="rect">
            <a:avLst/>
          </a:prstGeom>
        </p:spPr>
      </p:pic>
    </p:spTree>
    <p:extLst>
      <p:ext uri="{BB962C8B-B14F-4D97-AF65-F5344CB8AC3E}">
        <p14:creationId xmlns:p14="http://schemas.microsoft.com/office/powerpoint/2010/main" val="134476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7C26DF-010F-4A6C-982F-93ABB4C0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3F6C0-0455-4141-835D-78931946659C}"/>
              </a:ext>
            </a:extLst>
          </p:cNvPr>
          <p:cNvSpPr>
            <a:spLocks noGrp="1"/>
          </p:cNvSpPr>
          <p:nvPr>
            <p:ph type="title"/>
          </p:nvPr>
        </p:nvSpPr>
        <p:spPr>
          <a:xfrm>
            <a:off x="8382333" y="0"/>
            <a:ext cx="3229574" cy="1691640"/>
          </a:xfrm>
        </p:spPr>
        <p:txBody>
          <a:bodyPr anchor="b">
            <a:normAutofit/>
          </a:bodyPr>
          <a:lstStyle/>
          <a:p>
            <a:r>
              <a:rPr lang="en-US" sz="3400" dirty="0"/>
              <a:t>Results (cont.)</a:t>
            </a:r>
          </a:p>
        </p:txBody>
      </p:sp>
      <p:pic>
        <p:nvPicPr>
          <p:cNvPr id="5" name="Content Placeholder 4">
            <a:extLst>
              <a:ext uri="{FF2B5EF4-FFF2-40B4-BE49-F238E27FC236}">
                <a16:creationId xmlns:a16="http://schemas.microsoft.com/office/drawing/2014/main" id="{D33C3D86-9174-46E0-89BF-EE51118B23D1}"/>
              </a:ext>
            </a:extLst>
          </p:cNvPr>
          <p:cNvPicPr>
            <a:picLocks noChangeAspect="1"/>
          </p:cNvPicPr>
          <p:nvPr/>
        </p:nvPicPr>
        <p:blipFill>
          <a:blip r:embed="rId2"/>
          <a:stretch>
            <a:fillRect/>
          </a:stretch>
        </p:blipFill>
        <p:spPr>
          <a:xfrm>
            <a:off x="636603" y="609600"/>
            <a:ext cx="7348038" cy="5486400"/>
          </a:xfrm>
          <a:prstGeom prst="rect">
            <a:avLst/>
          </a:prstGeom>
        </p:spPr>
      </p:pic>
      <p:sp>
        <p:nvSpPr>
          <p:cNvPr id="9" name="Content Placeholder 8">
            <a:extLst>
              <a:ext uri="{FF2B5EF4-FFF2-40B4-BE49-F238E27FC236}">
                <a16:creationId xmlns:a16="http://schemas.microsoft.com/office/drawing/2014/main" id="{EE0B9B33-9D9F-1957-3B68-E1693095B4EF}"/>
              </a:ext>
            </a:extLst>
          </p:cNvPr>
          <p:cNvSpPr>
            <a:spLocks noGrp="1"/>
          </p:cNvSpPr>
          <p:nvPr>
            <p:ph idx="1"/>
          </p:nvPr>
        </p:nvSpPr>
        <p:spPr>
          <a:xfrm>
            <a:off x="8474697" y="3200400"/>
            <a:ext cx="3229574" cy="2899954"/>
          </a:xfrm>
        </p:spPr>
        <p:txBody>
          <a:bodyPr>
            <a:normAutofit/>
          </a:bodyPr>
          <a:lstStyle/>
          <a:p>
            <a:r>
              <a:rPr lang="en-US" sz="1600" dirty="0"/>
              <a:t>This is a side by side of the travel traffic between U.S and Canada</a:t>
            </a:r>
          </a:p>
          <a:p>
            <a:r>
              <a:rPr lang="en-US" sz="1600" dirty="0"/>
              <a:t>According to the data, U.S had more people travel than Canada</a:t>
            </a:r>
          </a:p>
          <a:p>
            <a:endParaRPr lang="en-US" sz="1600" dirty="0"/>
          </a:p>
        </p:txBody>
      </p:sp>
    </p:spTree>
    <p:extLst>
      <p:ext uri="{BB962C8B-B14F-4D97-AF65-F5344CB8AC3E}">
        <p14:creationId xmlns:p14="http://schemas.microsoft.com/office/powerpoint/2010/main" val="2800840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D7C26DF-010F-4A6C-982F-93ABB4C0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FE91C-C88C-486A-8B3F-ADE2080CF266}"/>
              </a:ext>
            </a:extLst>
          </p:cNvPr>
          <p:cNvSpPr>
            <a:spLocks noGrp="1"/>
          </p:cNvSpPr>
          <p:nvPr>
            <p:ph type="title"/>
          </p:nvPr>
        </p:nvSpPr>
        <p:spPr>
          <a:xfrm>
            <a:off x="8396188" y="979055"/>
            <a:ext cx="3229573" cy="1542472"/>
          </a:xfrm>
        </p:spPr>
        <p:txBody>
          <a:bodyPr anchor="b">
            <a:normAutofit/>
          </a:bodyPr>
          <a:lstStyle/>
          <a:p>
            <a:r>
              <a:rPr lang="en-US" sz="3400" dirty="0"/>
              <a:t>Results (cont.)</a:t>
            </a:r>
          </a:p>
        </p:txBody>
      </p:sp>
      <p:pic>
        <p:nvPicPr>
          <p:cNvPr id="5" name="Content Placeholder 4">
            <a:extLst>
              <a:ext uri="{FF2B5EF4-FFF2-40B4-BE49-F238E27FC236}">
                <a16:creationId xmlns:a16="http://schemas.microsoft.com/office/drawing/2014/main" id="{46ECA3E5-A302-43CE-AD47-B491A3A85F6A}"/>
              </a:ext>
            </a:extLst>
          </p:cNvPr>
          <p:cNvPicPr>
            <a:picLocks noChangeAspect="1"/>
          </p:cNvPicPr>
          <p:nvPr/>
        </p:nvPicPr>
        <p:blipFill>
          <a:blip r:embed="rId2"/>
          <a:stretch>
            <a:fillRect/>
          </a:stretch>
        </p:blipFill>
        <p:spPr>
          <a:xfrm>
            <a:off x="96915" y="1145309"/>
            <a:ext cx="7890053" cy="4162003"/>
          </a:xfrm>
          <a:prstGeom prst="rect">
            <a:avLst/>
          </a:prstGeom>
        </p:spPr>
      </p:pic>
      <p:sp>
        <p:nvSpPr>
          <p:cNvPr id="17" name="Content Placeholder 8">
            <a:extLst>
              <a:ext uri="{FF2B5EF4-FFF2-40B4-BE49-F238E27FC236}">
                <a16:creationId xmlns:a16="http://schemas.microsoft.com/office/drawing/2014/main" id="{1741DFCE-F25D-CDDA-7E6A-D88BA6CF17DC}"/>
              </a:ext>
            </a:extLst>
          </p:cNvPr>
          <p:cNvSpPr>
            <a:spLocks noGrp="1"/>
          </p:cNvSpPr>
          <p:nvPr>
            <p:ph idx="1"/>
          </p:nvPr>
        </p:nvSpPr>
        <p:spPr>
          <a:xfrm>
            <a:off x="8474697" y="3200400"/>
            <a:ext cx="3229574" cy="2899954"/>
          </a:xfrm>
        </p:spPr>
        <p:txBody>
          <a:bodyPr>
            <a:normAutofit/>
          </a:bodyPr>
          <a:lstStyle/>
          <a:p>
            <a:r>
              <a:rPr lang="en-US" sz="1600" dirty="0"/>
              <a:t>We used percent of baseline to plot the histography in python.</a:t>
            </a:r>
          </a:p>
          <a:p>
            <a:r>
              <a:rPr lang="en-US" sz="1600" dirty="0"/>
              <a:t>The graph shows the projected traffic during COVID.</a:t>
            </a:r>
          </a:p>
        </p:txBody>
      </p:sp>
    </p:spTree>
    <p:extLst>
      <p:ext uri="{BB962C8B-B14F-4D97-AF65-F5344CB8AC3E}">
        <p14:creationId xmlns:p14="http://schemas.microsoft.com/office/powerpoint/2010/main" val="387918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Summary</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During the course of our project, we were surprised to find out that although there  was an impact on travel, it did not take effect until later 2020 and not March when the country shut down.</a:t>
            </a:r>
          </a:p>
          <a:p>
            <a:r>
              <a:rPr lang="en-US" sz="2400" dirty="0">
                <a:latin typeface="Gabriola" pitchFamily="82" charset="0"/>
              </a:rPr>
              <a:t>We believe that air travel will continue to rise, and the economy will make a complete recovery.</a:t>
            </a:r>
          </a:p>
        </p:txBody>
      </p:sp>
    </p:spTree>
    <p:extLst>
      <p:ext uri="{BB962C8B-B14F-4D97-AF65-F5344CB8AC3E}">
        <p14:creationId xmlns:p14="http://schemas.microsoft.com/office/powerpoint/2010/main" val="106460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Conclusion</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b="0" i="0" dirty="0">
                <a:solidFill>
                  <a:srgbClr val="1D1C1D"/>
                </a:solidFill>
                <a:effectLst/>
                <a:latin typeface="Gabriola" pitchFamily="82" charset="0"/>
              </a:rPr>
              <a:t>The impact of the coronavirus pandemic on global travel is not easily discernable. Some business' in the tourist sector like smaller hotels and hotels adjacent to national parks have achieved record numbers despite a near complete shutdown of inbound tourism and international travel.</a:t>
            </a:r>
          </a:p>
          <a:p>
            <a:r>
              <a:rPr lang="en-US" sz="2400" b="0" i="0" dirty="0">
                <a:solidFill>
                  <a:srgbClr val="1D1C1D"/>
                </a:solidFill>
                <a:effectLst/>
                <a:latin typeface="Gabriola" pitchFamily="82" charset="0"/>
              </a:rPr>
              <a:t>There is no doubt that the economy will recover from this devastating blow, but it will take much longer than the last. </a:t>
            </a:r>
            <a:endParaRPr lang="en-US" sz="2400" dirty="0"/>
          </a:p>
        </p:txBody>
      </p:sp>
    </p:spTree>
    <p:extLst>
      <p:ext uri="{BB962C8B-B14F-4D97-AF65-F5344CB8AC3E}">
        <p14:creationId xmlns:p14="http://schemas.microsoft.com/office/powerpoint/2010/main" val="73216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Questions</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endParaRPr lang="en-US" sz="2400" dirty="0"/>
          </a:p>
        </p:txBody>
      </p:sp>
    </p:spTree>
    <p:extLst>
      <p:ext uri="{BB962C8B-B14F-4D97-AF65-F5344CB8AC3E}">
        <p14:creationId xmlns:p14="http://schemas.microsoft.com/office/powerpoint/2010/main" val="343773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B6FEF-2505-46DD-98AA-E6F0013E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8A450A7B-228C-4101-8701-8725F6D48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24" y="3175"/>
            <a:ext cx="12145034"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12" name="Freeform 9">
            <a:extLst>
              <a:ext uri="{FF2B5EF4-FFF2-40B4-BE49-F238E27FC236}">
                <a16:creationId xmlns:a16="http://schemas.microsoft.com/office/drawing/2014/main" id="{7A601649-7DA5-4AA2-8711-0963D83A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24" y="3175"/>
            <a:ext cx="12145034"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14" name="Freeform 13">
            <a:extLst>
              <a:ext uri="{FF2B5EF4-FFF2-40B4-BE49-F238E27FC236}">
                <a16:creationId xmlns:a16="http://schemas.microsoft.com/office/drawing/2014/main" id="{4BF06320-21C2-4178-97BE-A72378A8A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98" y="0"/>
            <a:ext cx="1215136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sp>
        <p:nvSpPr>
          <p:cNvPr id="16" name="Rectangle 15">
            <a:extLst>
              <a:ext uri="{FF2B5EF4-FFF2-40B4-BE49-F238E27FC236}">
                <a16:creationId xmlns:a16="http://schemas.microsoft.com/office/drawing/2014/main" id="{78DB0209-038A-4BBB-846F-FF25A7C16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419" y="0"/>
            <a:ext cx="753770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8F916-3A65-4914-971A-128E5BA93825}"/>
              </a:ext>
            </a:extLst>
          </p:cNvPr>
          <p:cNvSpPr>
            <a:spLocks noGrp="1"/>
          </p:cNvSpPr>
          <p:nvPr>
            <p:ph type="title"/>
          </p:nvPr>
        </p:nvSpPr>
        <p:spPr>
          <a:xfrm>
            <a:off x="5140960" y="568345"/>
            <a:ext cx="6563311" cy="1560716"/>
          </a:xfrm>
        </p:spPr>
        <p:txBody>
          <a:bodyPr>
            <a:normAutofit/>
          </a:bodyPr>
          <a:lstStyle/>
          <a:p>
            <a:r>
              <a:rPr lang="en-US" b="1" dirty="0">
                <a:latin typeface="Gabriola" pitchFamily="82" charset="0"/>
              </a:rPr>
              <a:t>TEAM MEMBERS</a:t>
            </a:r>
          </a:p>
        </p:txBody>
      </p:sp>
      <p:cxnSp>
        <p:nvCxnSpPr>
          <p:cNvPr id="18" name="Straight Connector 17">
            <a:extLst>
              <a:ext uri="{FF2B5EF4-FFF2-40B4-BE49-F238E27FC236}">
                <a16:creationId xmlns:a16="http://schemas.microsoft.com/office/drawing/2014/main" id="{1B896C34-214C-4AF6-8B1F-ACB10F0BF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40960" y="225751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4929E6-A268-4A8D-8BDE-909C29E2E9C6}"/>
              </a:ext>
            </a:extLst>
          </p:cNvPr>
          <p:cNvSpPr>
            <a:spLocks noGrp="1"/>
          </p:cNvSpPr>
          <p:nvPr>
            <p:ph sz="quarter" idx="13"/>
          </p:nvPr>
        </p:nvSpPr>
        <p:spPr>
          <a:xfrm>
            <a:off x="5140960" y="2438400"/>
            <a:ext cx="6563311" cy="3651504"/>
          </a:xfrm>
        </p:spPr>
        <p:txBody>
          <a:bodyPr>
            <a:normAutofit/>
          </a:bodyPr>
          <a:lstStyle/>
          <a:p>
            <a:r>
              <a:rPr lang="en-US" dirty="0" err="1">
                <a:latin typeface="Gabriola" pitchFamily="82" charset="0"/>
              </a:rPr>
              <a:t>Delfrieda</a:t>
            </a:r>
            <a:r>
              <a:rPr lang="en-US" dirty="0">
                <a:latin typeface="Gabriola" pitchFamily="82" charset="0"/>
              </a:rPr>
              <a:t> McKnight </a:t>
            </a:r>
          </a:p>
          <a:p>
            <a:r>
              <a:rPr lang="en-US" dirty="0">
                <a:latin typeface="Gabriola" pitchFamily="82" charset="0"/>
              </a:rPr>
              <a:t>Jacqueline Thompson</a:t>
            </a:r>
          </a:p>
          <a:p>
            <a:r>
              <a:rPr lang="en-US" dirty="0">
                <a:latin typeface="Gabriola" pitchFamily="82" charset="0"/>
              </a:rPr>
              <a:t>Joan Izundu</a:t>
            </a:r>
          </a:p>
          <a:p>
            <a:r>
              <a:rPr lang="en-US" dirty="0">
                <a:latin typeface="Gabriola" pitchFamily="82" charset="0"/>
              </a:rPr>
              <a:t>Sheila Cavazos</a:t>
            </a:r>
          </a:p>
          <a:p>
            <a:r>
              <a:rPr lang="en-US" dirty="0">
                <a:latin typeface="Gabriola" pitchFamily="82" charset="0"/>
              </a:rPr>
              <a:t>Tenisha Thompson</a:t>
            </a:r>
          </a:p>
          <a:p>
            <a:endParaRPr lang="en-US" b="1" dirty="0"/>
          </a:p>
          <a:p>
            <a:endParaRPr lang="en-US" dirty="0"/>
          </a:p>
        </p:txBody>
      </p:sp>
    </p:spTree>
    <p:extLst>
      <p:ext uri="{BB962C8B-B14F-4D97-AF65-F5344CB8AC3E}">
        <p14:creationId xmlns:p14="http://schemas.microsoft.com/office/powerpoint/2010/main" val="381609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0EF-81E3-4844-95FB-434DDE109112}"/>
              </a:ext>
            </a:extLst>
          </p:cNvPr>
          <p:cNvSpPr>
            <a:spLocks noGrp="1"/>
          </p:cNvSpPr>
          <p:nvPr>
            <p:ph type="title"/>
          </p:nvPr>
        </p:nvSpPr>
        <p:spPr>
          <a:xfrm>
            <a:off x="2933700" y="568345"/>
            <a:ext cx="8770571" cy="1560716"/>
          </a:xfrm>
        </p:spPr>
        <p:txBody>
          <a:bodyPr>
            <a:normAutofit/>
          </a:bodyPr>
          <a:lstStyle/>
          <a:p>
            <a:r>
              <a:rPr lang="en-US" b="1" dirty="0" err="1">
                <a:latin typeface="Gabriola" pitchFamily="82" charset="0"/>
              </a:rPr>
              <a:t>Delfrieda</a:t>
            </a:r>
            <a:r>
              <a:rPr lang="en-US" b="1" dirty="0">
                <a:latin typeface="Gabriola" pitchFamily="82" charset="0"/>
              </a:rPr>
              <a:t> (FRIEDA) McKnight</a:t>
            </a:r>
          </a:p>
        </p:txBody>
      </p:sp>
      <p:sp>
        <p:nvSpPr>
          <p:cNvPr id="3" name="Content Placeholder 2">
            <a:extLst>
              <a:ext uri="{FF2B5EF4-FFF2-40B4-BE49-F238E27FC236}">
                <a16:creationId xmlns:a16="http://schemas.microsoft.com/office/drawing/2014/main" id="{6D820D77-9EE2-4CD9-88C9-96A1045FCCD3}"/>
              </a:ext>
            </a:extLst>
          </p:cNvPr>
          <p:cNvSpPr>
            <a:spLocks noGrp="1"/>
          </p:cNvSpPr>
          <p:nvPr>
            <p:ph sz="quarter" idx="13"/>
          </p:nvPr>
        </p:nvSpPr>
        <p:spPr>
          <a:xfrm>
            <a:off x="2933699" y="2438400"/>
            <a:ext cx="5348909" cy="3651504"/>
          </a:xfrm>
        </p:spPr>
        <p:txBody>
          <a:bodyPr>
            <a:normAutofit/>
          </a:bodyPr>
          <a:lstStyle/>
          <a:p>
            <a:pPr>
              <a:buFont typeface="Arial" pitchFamily="34" charset="0"/>
              <a:buChar char="•"/>
            </a:pPr>
            <a:r>
              <a:rPr lang="en-US">
                <a:latin typeface="Gabriola" pitchFamily="82" charset="0"/>
              </a:rPr>
              <a:t>Currently employed as a Fiscal analyst for </a:t>
            </a:r>
            <a:r>
              <a:rPr lang="en-US" err="1">
                <a:latin typeface="Gabriola" pitchFamily="82" charset="0"/>
              </a:rPr>
              <a:t>Scdhhs</a:t>
            </a:r>
            <a:r>
              <a:rPr lang="en-US">
                <a:latin typeface="Gabriola" pitchFamily="82" charset="0"/>
              </a:rPr>
              <a:t> (Medicaid)  </a:t>
            </a:r>
          </a:p>
          <a:p>
            <a:pPr>
              <a:buFont typeface="Arial" pitchFamily="34" charset="0"/>
              <a:buChar char="•"/>
            </a:pPr>
            <a:r>
              <a:rPr lang="en-US">
                <a:latin typeface="Gabriola" pitchFamily="82" charset="0"/>
              </a:rPr>
              <a:t>Employment background: finance insurance, medical claims</a:t>
            </a:r>
          </a:p>
          <a:p>
            <a:pPr>
              <a:buFont typeface="Arial" pitchFamily="34" charset="0"/>
              <a:buChar char="•"/>
            </a:pPr>
            <a:r>
              <a:rPr lang="en-US">
                <a:latin typeface="Gabriola" pitchFamily="82" charset="0"/>
              </a:rPr>
              <a:t>Strengths: team player, </a:t>
            </a:r>
            <a:r>
              <a:rPr lang="en-US" err="1">
                <a:latin typeface="Gabriola" pitchFamily="82" charset="0"/>
              </a:rPr>
              <a:t>trello</a:t>
            </a:r>
            <a:r>
              <a:rPr lang="en-US">
                <a:latin typeface="Gabriola" pitchFamily="82" charset="0"/>
              </a:rPr>
              <a:t>, tableau</a:t>
            </a:r>
          </a:p>
          <a:p>
            <a:pPr>
              <a:buFont typeface="Arial" pitchFamily="34" charset="0"/>
              <a:buChar char="•"/>
            </a:pPr>
            <a:r>
              <a:rPr lang="en-US">
                <a:latin typeface="Gabriola" pitchFamily="82" charset="0"/>
              </a:rPr>
              <a:t>Hobbies: </a:t>
            </a:r>
            <a:r>
              <a:rPr lang="en-US" err="1">
                <a:latin typeface="Gabriola" pitchFamily="82" charset="0"/>
              </a:rPr>
              <a:t>listenING</a:t>
            </a:r>
            <a:r>
              <a:rPr lang="en-US">
                <a:latin typeface="Gabriola" pitchFamily="82" charset="0"/>
              </a:rPr>
              <a:t> to podcast, makeup and traveling</a:t>
            </a:r>
          </a:p>
          <a:p>
            <a:pPr>
              <a:buFont typeface="Arial" pitchFamily="34" charset="0"/>
              <a:buChar char="•"/>
            </a:pPr>
            <a:r>
              <a:rPr lang="en-US">
                <a:latin typeface="Gabriola" pitchFamily="82" charset="0"/>
              </a:rPr>
              <a:t>Interesting fact: I wanted to be a dental hygienist but realized I didn’t want to touch people</a:t>
            </a:r>
          </a:p>
          <a:p>
            <a:endParaRPr lang="en-US" dirty="0"/>
          </a:p>
        </p:txBody>
      </p:sp>
      <p:pic>
        <p:nvPicPr>
          <p:cNvPr id="7" name="Picture 7">
            <a:extLst>
              <a:ext uri="{FF2B5EF4-FFF2-40B4-BE49-F238E27FC236}">
                <a16:creationId xmlns:a16="http://schemas.microsoft.com/office/drawing/2014/main" id="{E47A2664-16F0-46AB-80FD-6313C385AA45}"/>
              </a:ext>
            </a:extLst>
          </p:cNvPr>
          <p:cNvPicPr>
            <a:picLocks noChangeAspect="1"/>
          </p:cNvPicPr>
          <p:nvPr/>
        </p:nvPicPr>
        <p:blipFill rotWithShape="1">
          <a:blip r:embed="rId2"/>
          <a:srcRect l="17051" r="4" b="4"/>
          <a:stretch/>
        </p:blipFill>
        <p:spPr>
          <a:xfrm>
            <a:off x="8770337" y="2555913"/>
            <a:ext cx="2933934" cy="3537069"/>
          </a:xfrm>
          <a:prstGeom prst="rect">
            <a:avLst/>
          </a:prstGeom>
        </p:spPr>
      </p:pic>
    </p:spTree>
    <p:extLst>
      <p:ext uri="{BB962C8B-B14F-4D97-AF65-F5344CB8AC3E}">
        <p14:creationId xmlns:p14="http://schemas.microsoft.com/office/powerpoint/2010/main" val="223684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D561-975A-4FAA-A122-8F75F5518A76}"/>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Jacqueline (JACKIE) Thompson</a:t>
            </a:r>
          </a:p>
        </p:txBody>
      </p:sp>
      <p:sp>
        <p:nvSpPr>
          <p:cNvPr id="3" name="Content Placeholder 2">
            <a:extLst>
              <a:ext uri="{FF2B5EF4-FFF2-40B4-BE49-F238E27FC236}">
                <a16:creationId xmlns:a16="http://schemas.microsoft.com/office/drawing/2014/main" id="{50610180-E85D-4319-8DD0-0020C741D9C5}"/>
              </a:ext>
            </a:extLst>
          </p:cNvPr>
          <p:cNvSpPr>
            <a:spLocks noGrp="1"/>
          </p:cNvSpPr>
          <p:nvPr>
            <p:ph sz="quarter" idx="13"/>
          </p:nvPr>
        </p:nvSpPr>
        <p:spPr>
          <a:xfrm>
            <a:off x="2933699" y="2438400"/>
            <a:ext cx="5348909" cy="3651504"/>
          </a:xfrm>
        </p:spPr>
        <p:txBody>
          <a:bodyPr>
            <a:normAutofit/>
          </a:bodyPr>
          <a:lstStyle/>
          <a:p>
            <a:pPr>
              <a:lnSpc>
                <a:spcPct val="101000"/>
              </a:lnSpc>
            </a:pPr>
            <a:r>
              <a:rPr lang="en-US" sz="1700" b="0" i="0">
                <a:effectLst/>
                <a:latin typeface="Gabriola" pitchFamily="82" charset="0"/>
              </a:rPr>
              <a:t>Currently employed: </a:t>
            </a:r>
            <a:r>
              <a:rPr lang="en-US" sz="1700" b="0" i="0" err="1">
                <a:effectLst/>
                <a:latin typeface="Gabriola" pitchFamily="82" charset="0"/>
              </a:rPr>
              <a:t>MetroTransit</a:t>
            </a:r>
            <a:r>
              <a:rPr lang="en-US" sz="1700" b="0" i="0">
                <a:effectLst/>
                <a:latin typeface="Gabriola" pitchFamily="82" charset="0"/>
              </a:rPr>
              <a:t> Bus Operator for the Metropolitan Council in Minneapolis, MN</a:t>
            </a:r>
          </a:p>
          <a:p>
            <a:pPr>
              <a:lnSpc>
                <a:spcPct val="101000"/>
              </a:lnSpc>
            </a:pPr>
            <a:r>
              <a:rPr lang="en-US" sz="1700" b="0" i="0">
                <a:effectLst/>
                <a:latin typeface="Gabriola" pitchFamily="82" charset="0"/>
              </a:rPr>
              <a:t>Employment background: 16 years working as a Social Worker for The Bridge for Youth serving youth and families in crisis specifically system involved youth between the ages of 16 and 24, 9.5  years for </a:t>
            </a:r>
            <a:r>
              <a:rPr lang="en-US" sz="1700" b="0" i="0" err="1">
                <a:effectLst/>
                <a:latin typeface="Gabriola" pitchFamily="82" charset="0"/>
              </a:rPr>
              <a:t>MetroTransit</a:t>
            </a:r>
            <a:r>
              <a:rPr lang="en-US" sz="1700" b="0" i="0">
                <a:effectLst/>
                <a:latin typeface="Gabriola" pitchFamily="82" charset="0"/>
              </a:rPr>
              <a:t> as a Bus Operator</a:t>
            </a:r>
          </a:p>
          <a:p>
            <a:pPr>
              <a:lnSpc>
                <a:spcPct val="101000"/>
              </a:lnSpc>
            </a:pPr>
            <a:r>
              <a:rPr lang="en-US" sz="1700" b="0" i="0">
                <a:effectLst/>
                <a:latin typeface="Gabriola" pitchFamily="82" charset="0"/>
              </a:rPr>
              <a:t>Strengths: Analyzing data and summarizing what it means, Python and R</a:t>
            </a:r>
          </a:p>
          <a:p>
            <a:pPr>
              <a:lnSpc>
                <a:spcPct val="101000"/>
              </a:lnSpc>
            </a:pPr>
            <a:r>
              <a:rPr lang="en-US" sz="1700" b="0" i="0">
                <a:effectLst/>
                <a:latin typeface="Gabriola" pitchFamily="82" charset="0"/>
              </a:rPr>
              <a:t>Hobbies: Gardening ( I really love flowers and plants), Baking, Listening and reading music, and I love to laugh and enjoy the joys of life</a:t>
            </a:r>
          </a:p>
          <a:p>
            <a:pPr>
              <a:lnSpc>
                <a:spcPct val="101000"/>
              </a:lnSpc>
            </a:pPr>
            <a:r>
              <a:rPr lang="en-US" sz="1700" b="0" i="0">
                <a:effectLst/>
                <a:latin typeface="Gabriola" pitchFamily="82" charset="0"/>
              </a:rPr>
              <a:t>Interesting fact: I know how to play the trumpet and piano</a:t>
            </a:r>
            <a:endParaRPr lang="en-US" sz="1700">
              <a:latin typeface="Gabriola" pitchFamily="82" charset="0"/>
            </a:endParaRPr>
          </a:p>
        </p:txBody>
      </p:sp>
      <p:pic>
        <p:nvPicPr>
          <p:cNvPr id="4" name="Picture 4">
            <a:extLst>
              <a:ext uri="{FF2B5EF4-FFF2-40B4-BE49-F238E27FC236}">
                <a16:creationId xmlns:a16="http://schemas.microsoft.com/office/drawing/2014/main" id="{D77185AF-1200-4BC7-A032-1268949C5B1A}"/>
              </a:ext>
            </a:extLst>
          </p:cNvPr>
          <p:cNvPicPr>
            <a:picLocks noChangeAspect="1"/>
          </p:cNvPicPr>
          <p:nvPr/>
        </p:nvPicPr>
        <p:blipFill>
          <a:blip r:embed="rId2"/>
          <a:stretch>
            <a:fillRect/>
          </a:stretch>
        </p:blipFill>
        <p:spPr>
          <a:xfrm>
            <a:off x="8770337" y="2557017"/>
            <a:ext cx="2933934" cy="3534860"/>
          </a:xfrm>
          <a:prstGeom prst="rect">
            <a:avLst/>
          </a:prstGeom>
        </p:spPr>
      </p:pic>
    </p:spTree>
    <p:extLst>
      <p:ext uri="{BB962C8B-B14F-4D97-AF65-F5344CB8AC3E}">
        <p14:creationId xmlns:p14="http://schemas.microsoft.com/office/powerpoint/2010/main" val="411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D497-6190-408A-8A22-137DBDABF55C}"/>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Joan (JUNI) Izundu</a:t>
            </a:r>
          </a:p>
        </p:txBody>
      </p:sp>
      <p:sp>
        <p:nvSpPr>
          <p:cNvPr id="3" name="Content Placeholder 2">
            <a:extLst>
              <a:ext uri="{FF2B5EF4-FFF2-40B4-BE49-F238E27FC236}">
                <a16:creationId xmlns:a16="http://schemas.microsoft.com/office/drawing/2014/main" id="{8581BDF2-D008-4FCF-AD0C-F4A8370CBB66}"/>
              </a:ext>
            </a:extLst>
          </p:cNvPr>
          <p:cNvSpPr>
            <a:spLocks noGrp="1"/>
          </p:cNvSpPr>
          <p:nvPr>
            <p:ph sz="quarter" idx="13"/>
          </p:nvPr>
        </p:nvSpPr>
        <p:spPr>
          <a:xfrm>
            <a:off x="2933699" y="2438400"/>
            <a:ext cx="5348909" cy="3651504"/>
          </a:xfrm>
        </p:spPr>
        <p:txBody>
          <a:bodyPr>
            <a:normAutofit/>
          </a:bodyPr>
          <a:lstStyle/>
          <a:p>
            <a:pPr lvl="0"/>
            <a:r>
              <a:rPr lang="en-US">
                <a:effectLst/>
                <a:latin typeface="Gabriola" pitchFamily="82" charset="0"/>
                <a:ea typeface="Calibri" panose="020F0502020204030204" pitchFamily="34" charset="0"/>
                <a:cs typeface="Times New Roman" panose="02020603050405020304" pitchFamily="18" charset="0"/>
              </a:rPr>
              <a:t>I was originally born and raised in Nigeria.</a:t>
            </a:r>
          </a:p>
          <a:p>
            <a:pPr lvl="0"/>
            <a:r>
              <a:rPr lang="en-US">
                <a:effectLst/>
                <a:latin typeface="Gabriola" pitchFamily="82" charset="0"/>
                <a:ea typeface="Calibri" panose="020F0502020204030204" pitchFamily="34" charset="0"/>
                <a:cs typeface="Times New Roman" panose="02020603050405020304" pitchFamily="18" charset="0"/>
              </a:rPr>
              <a:t>I currently work for C2 Global/Workforce solutions as a Career Counselor/Data Entry Specialist</a:t>
            </a:r>
          </a:p>
          <a:p>
            <a:pPr lvl="0"/>
            <a:r>
              <a:rPr lang="en-US">
                <a:effectLst/>
                <a:latin typeface="Gabriola" pitchFamily="82" charset="0"/>
                <a:ea typeface="Calibri" panose="020F0502020204030204" pitchFamily="34" charset="0"/>
                <a:cs typeface="Times New Roman" panose="02020603050405020304" pitchFamily="18" charset="0"/>
              </a:rPr>
              <a:t>I went to school for English Literature and Dance, but after my sophomore year, I realized it was a waste of my time and Parents money.</a:t>
            </a:r>
          </a:p>
          <a:p>
            <a:pPr lvl="0"/>
            <a:r>
              <a:rPr lang="en-US">
                <a:effectLst/>
                <a:latin typeface="Gabriola" pitchFamily="82" charset="0"/>
                <a:ea typeface="Calibri" panose="020F0502020204030204" pitchFamily="34" charset="0"/>
                <a:cs typeface="Times New Roman" panose="02020603050405020304" pitchFamily="18" charset="0"/>
              </a:rPr>
              <a:t>I love Dancing, Reading, learning new Languages, and Traveling</a:t>
            </a:r>
          </a:p>
          <a:p>
            <a:pPr lvl="0"/>
            <a:r>
              <a:rPr lang="en-US">
                <a:effectLst/>
                <a:latin typeface="Gabriola" pitchFamily="82" charset="0"/>
                <a:ea typeface="Calibri" panose="020F0502020204030204" pitchFamily="34" charset="0"/>
                <a:cs typeface="Times New Roman" panose="02020603050405020304" pitchFamily="18" charset="0"/>
              </a:rPr>
              <a:t>My current obsession is K-pop and learning Korean.</a:t>
            </a:r>
          </a:p>
          <a:p>
            <a:endParaRPr lang="en-US" dirty="0"/>
          </a:p>
        </p:txBody>
      </p:sp>
      <p:pic>
        <p:nvPicPr>
          <p:cNvPr id="4" name="Picture 4">
            <a:extLst>
              <a:ext uri="{FF2B5EF4-FFF2-40B4-BE49-F238E27FC236}">
                <a16:creationId xmlns:a16="http://schemas.microsoft.com/office/drawing/2014/main" id="{279BE84B-87BE-4409-9431-B15EF046053D}"/>
              </a:ext>
            </a:extLst>
          </p:cNvPr>
          <p:cNvPicPr>
            <a:picLocks noChangeAspect="1"/>
          </p:cNvPicPr>
          <p:nvPr/>
        </p:nvPicPr>
        <p:blipFill>
          <a:blip r:embed="rId2"/>
          <a:stretch>
            <a:fillRect/>
          </a:stretch>
        </p:blipFill>
        <p:spPr>
          <a:xfrm>
            <a:off x="9286717" y="2555913"/>
            <a:ext cx="1901174" cy="3537069"/>
          </a:xfrm>
          <a:prstGeom prst="rect">
            <a:avLst/>
          </a:prstGeom>
        </p:spPr>
      </p:pic>
    </p:spTree>
    <p:extLst>
      <p:ext uri="{BB962C8B-B14F-4D97-AF65-F5344CB8AC3E}">
        <p14:creationId xmlns:p14="http://schemas.microsoft.com/office/powerpoint/2010/main" val="282140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5AEE-6CD5-4E0B-B661-D3BA6896E6C6}"/>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Sheila Cavazos</a:t>
            </a:r>
          </a:p>
        </p:txBody>
      </p:sp>
      <p:sp>
        <p:nvSpPr>
          <p:cNvPr id="3" name="Content Placeholder 2">
            <a:extLst>
              <a:ext uri="{FF2B5EF4-FFF2-40B4-BE49-F238E27FC236}">
                <a16:creationId xmlns:a16="http://schemas.microsoft.com/office/drawing/2014/main" id="{12BCDFE8-5FC2-471E-AE21-EE177C0873FA}"/>
              </a:ext>
            </a:extLst>
          </p:cNvPr>
          <p:cNvSpPr>
            <a:spLocks noGrp="1"/>
          </p:cNvSpPr>
          <p:nvPr>
            <p:ph sz="quarter" idx="13"/>
          </p:nvPr>
        </p:nvSpPr>
        <p:spPr>
          <a:xfrm>
            <a:off x="2933699" y="2438400"/>
            <a:ext cx="5348909" cy="3651504"/>
          </a:xfrm>
        </p:spPr>
        <p:txBody>
          <a:bodyPr>
            <a:normAutofit/>
          </a:bodyPr>
          <a:lstStyle/>
          <a:p>
            <a:pPr>
              <a:buFont typeface="Arial" pitchFamily="34" charset="0"/>
              <a:buChar char="•"/>
            </a:pPr>
            <a:r>
              <a:rPr lang="en-US">
                <a:latin typeface="Gabriola" pitchFamily="82" charset="0"/>
              </a:rPr>
              <a:t>Currently employed as a Credit Dispute Investigator </a:t>
            </a:r>
          </a:p>
          <a:p>
            <a:pPr>
              <a:buFont typeface="Arial" pitchFamily="34" charset="0"/>
              <a:buChar char="•"/>
            </a:pPr>
            <a:r>
              <a:rPr lang="en-US">
                <a:latin typeface="Gabriola" pitchFamily="82" charset="0"/>
              </a:rPr>
              <a:t>Employment background: Sales, insurance and data entry</a:t>
            </a:r>
          </a:p>
          <a:p>
            <a:pPr>
              <a:buFont typeface="Arial" pitchFamily="34" charset="0"/>
              <a:buChar char="•"/>
            </a:pPr>
            <a:r>
              <a:rPr lang="en-US">
                <a:latin typeface="Gabriola" pitchFamily="82" charset="0"/>
              </a:rPr>
              <a:t>Strengths: visualizations, graphics and python, tableau</a:t>
            </a:r>
          </a:p>
          <a:p>
            <a:pPr>
              <a:buFont typeface="Arial" pitchFamily="34" charset="0"/>
              <a:buChar char="•"/>
            </a:pPr>
            <a:r>
              <a:rPr lang="en-US">
                <a:latin typeface="Gabriola" pitchFamily="82" charset="0"/>
              </a:rPr>
              <a:t>Hobbies: reading, hiking, running, and being outdoors</a:t>
            </a:r>
          </a:p>
          <a:p>
            <a:pPr>
              <a:buFont typeface="Arial" pitchFamily="34" charset="0"/>
              <a:buChar char="•"/>
            </a:pPr>
            <a:r>
              <a:rPr lang="en-US">
                <a:latin typeface="Gabriola" pitchFamily="82" charset="0"/>
              </a:rPr>
              <a:t>Interesting fact: I live on a farm and raise pigs, COWS, AND CHICKENS</a:t>
            </a:r>
          </a:p>
        </p:txBody>
      </p:sp>
      <p:pic>
        <p:nvPicPr>
          <p:cNvPr id="4" name="Picture 4" descr="A person taking a selfie&#10;&#10;Description automatically generated">
            <a:extLst>
              <a:ext uri="{FF2B5EF4-FFF2-40B4-BE49-F238E27FC236}">
                <a16:creationId xmlns:a16="http://schemas.microsoft.com/office/drawing/2014/main" id="{45E6A99D-A480-43A1-9FE7-E7AC2D39A01C}"/>
              </a:ext>
            </a:extLst>
          </p:cNvPr>
          <p:cNvPicPr>
            <a:picLocks noChangeAspect="1"/>
          </p:cNvPicPr>
          <p:nvPr/>
        </p:nvPicPr>
        <p:blipFill>
          <a:blip r:embed="rId2"/>
          <a:stretch>
            <a:fillRect/>
          </a:stretch>
        </p:blipFill>
        <p:spPr>
          <a:xfrm rot="5400000">
            <a:off x="8468769" y="2998046"/>
            <a:ext cx="3537069" cy="2652801"/>
          </a:xfrm>
          <a:prstGeom prst="rect">
            <a:avLst/>
          </a:prstGeom>
        </p:spPr>
      </p:pic>
    </p:spTree>
    <p:extLst>
      <p:ext uri="{BB962C8B-B14F-4D97-AF65-F5344CB8AC3E}">
        <p14:creationId xmlns:p14="http://schemas.microsoft.com/office/powerpoint/2010/main" val="266668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A32-66F4-4145-88F1-565919212247}"/>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Tenisha Thompson</a:t>
            </a:r>
          </a:p>
        </p:txBody>
      </p:sp>
      <p:sp>
        <p:nvSpPr>
          <p:cNvPr id="3" name="Content Placeholder 2">
            <a:extLst>
              <a:ext uri="{FF2B5EF4-FFF2-40B4-BE49-F238E27FC236}">
                <a16:creationId xmlns:a16="http://schemas.microsoft.com/office/drawing/2014/main" id="{0AB67250-8709-415A-A69B-DD5DCB3DEA6A}"/>
              </a:ext>
            </a:extLst>
          </p:cNvPr>
          <p:cNvSpPr>
            <a:spLocks noGrp="1"/>
          </p:cNvSpPr>
          <p:nvPr>
            <p:ph sz="quarter" idx="13"/>
          </p:nvPr>
        </p:nvSpPr>
        <p:spPr>
          <a:xfrm>
            <a:off x="2933699" y="2438400"/>
            <a:ext cx="5348909" cy="3651504"/>
          </a:xfrm>
        </p:spPr>
        <p:txBody>
          <a:bodyPr>
            <a:normAutofit lnSpcReduction="10000"/>
          </a:bodyPr>
          <a:lstStyle/>
          <a:p>
            <a:r>
              <a:rPr lang="en-US" sz="2000" dirty="0">
                <a:latin typeface="Gabriola" pitchFamily="82" charset="0"/>
              </a:rPr>
              <a:t>Currently employed as a  Student support Specialist</a:t>
            </a:r>
          </a:p>
          <a:p>
            <a:r>
              <a:rPr lang="en-US" sz="2000" dirty="0">
                <a:latin typeface="Gabriola" pitchFamily="82" charset="0"/>
              </a:rPr>
              <a:t>Employment background: Post secondary Education, Data Management</a:t>
            </a:r>
          </a:p>
          <a:p>
            <a:r>
              <a:rPr lang="en-US" sz="2000" dirty="0">
                <a:latin typeface="Gabriola" pitchFamily="82" charset="0"/>
              </a:rPr>
              <a:t>Strengths: R studio, SQL, Python</a:t>
            </a:r>
            <a:endParaRPr lang="en-US" sz="2000" dirty="0">
              <a:effectLst/>
              <a:latin typeface="Gabriola" pitchFamily="82" charset="0"/>
              <a:ea typeface="Calibri" panose="020F0502020204030204" pitchFamily="34" charset="0"/>
              <a:cs typeface="Times New Roman" panose="02020603050405020304" pitchFamily="18" charset="0"/>
            </a:endParaRPr>
          </a:p>
          <a:p>
            <a:r>
              <a:rPr lang="en-US" sz="2000" dirty="0">
                <a:latin typeface="Gabriola" pitchFamily="82" charset="0"/>
                <a:ea typeface="Calibri" panose="020F0502020204030204" pitchFamily="34" charset="0"/>
                <a:cs typeface="Times New Roman" panose="02020603050405020304" pitchFamily="18" charset="0"/>
              </a:rPr>
              <a:t>Hobbies: </a:t>
            </a:r>
            <a:r>
              <a:rPr lang="en-US" sz="2000" dirty="0">
                <a:effectLst/>
                <a:latin typeface="Gabriola" pitchFamily="82" charset="0"/>
                <a:ea typeface="Calibri" panose="020F0502020204030204" pitchFamily="34" charset="0"/>
                <a:cs typeface="Times New Roman" panose="02020603050405020304" pitchFamily="18" charset="0"/>
              </a:rPr>
              <a:t>enjoys museums, music, cinematography and theatre and dissection discussions about the arts as well as catching natures first blooms.</a:t>
            </a:r>
          </a:p>
          <a:p>
            <a:r>
              <a:rPr lang="en-US" sz="2000" dirty="0">
                <a:latin typeface="Gabriola" pitchFamily="82" charset="0"/>
              </a:rPr>
              <a:t>Interesting fact: I Met former President Clinton and Shared readings from my favorite book at the time “Bridge to Terabithia”</a:t>
            </a:r>
          </a:p>
          <a:p>
            <a:endParaRPr lang="en-US" dirty="0"/>
          </a:p>
        </p:txBody>
      </p:sp>
      <p:pic>
        <p:nvPicPr>
          <p:cNvPr id="4" name="Picture 4">
            <a:extLst>
              <a:ext uri="{FF2B5EF4-FFF2-40B4-BE49-F238E27FC236}">
                <a16:creationId xmlns:a16="http://schemas.microsoft.com/office/drawing/2014/main" id="{0C921414-06AE-465E-B08E-F84D47D1D2F2}"/>
              </a:ext>
            </a:extLst>
          </p:cNvPr>
          <p:cNvPicPr>
            <a:picLocks noChangeAspect="1"/>
          </p:cNvPicPr>
          <p:nvPr/>
        </p:nvPicPr>
        <p:blipFill>
          <a:blip r:embed="rId2"/>
          <a:stretch>
            <a:fillRect/>
          </a:stretch>
        </p:blipFill>
        <p:spPr>
          <a:xfrm>
            <a:off x="8770337" y="2853804"/>
            <a:ext cx="2933934" cy="2941287"/>
          </a:xfrm>
          <a:prstGeom prst="rect">
            <a:avLst/>
          </a:prstGeom>
        </p:spPr>
      </p:pic>
    </p:spTree>
    <p:extLst>
      <p:ext uri="{BB962C8B-B14F-4D97-AF65-F5344CB8AC3E}">
        <p14:creationId xmlns:p14="http://schemas.microsoft.com/office/powerpoint/2010/main" val="177882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A</a:t>
            </a:r>
            <a:r>
              <a:rPr lang="en-US" sz="4400" b="1" dirty="0">
                <a:latin typeface="Gabriola" pitchFamily="82" charset="0"/>
              </a:rPr>
              <a:t>irbourne </a:t>
            </a:r>
            <a:r>
              <a:rPr lang="en-US" b="1" dirty="0">
                <a:latin typeface="Gabriola" pitchFamily="82" charset="0"/>
              </a:rPr>
              <a:t>I</a:t>
            </a:r>
            <a:r>
              <a:rPr lang="en-US" sz="4400" b="1" dirty="0">
                <a:latin typeface="Gabriola" pitchFamily="82" charset="0"/>
              </a:rPr>
              <a:t>ntroduction</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b="0" i="0" dirty="0">
                <a:solidFill>
                  <a:srgbClr val="1D1C1D"/>
                </a:solidFill>
                <a:effectLst/>
                <a:latin typeface="Gabriola" pitchFamily="82" charset="0"/>
              </a:rPr>
              <a:t>Covid has impacted the travel industry greatly. </a:t>
            </a:r>
          </a:p>
          <a:p>
            <a:r>
              <a:rPr lang="en-US" sz="2400" b="0" i="0" dirty="0">
                <a:solidFill>
                  <a:srgbClr val="1D1C1D"/>
                </a:solidFill>
                <a:effectLst/>
                <a:latin typeface="Gabriola" pitchFamily="82" charset="0"/>
              </a:rPr>
              <a:t>the travel economy was booming and have seen an upward growth for the past decade</a:t>
            </a:r>
          </a:p>
          <a:p>
            <a:r>
              <a:rPr lang="en-US" sz="2400" b="0" i="0" dirty="0">
                <a:solidFill>
                  <a:srgbClr val="1D1C1D"/>
                </a:solidFill>
                <a:effectLst/>
                <a:latin typeface="Gabriola" pitchFamily="82" charset="0"/>
              </a:rPr>
              <a:t>that all came crashing down with the news of Covid spreading far and wide</a:t>
            </a:r>
          </a:p>
          <a:p>
            <a:r>
              <a:rPr lang="en-US" sz="2400" b="0" i="0" dirty="0">
                <a:solidFill>
                  <a:srgbClr val="1D1C1D"/>
                </a:solidFill>
                <a:effectLst/>
                <a:latin typeface="Gabriola" pitchFamily="82" charset="0"/>
              </a:rPr>
              <a:t>This however does not just affect international travel, but domestic as well. </a:t>
            </a:r>
          </a:p>
          <a:p>
            <a:r>
              <a:rPr lang="en-US" sz="2400" b="0" i="0" dirty="0">
                <a:solidFill>
                  <a:srgbClr val="1D1C1D"/>
                </a:solidFill>
                <a:effectLst/>
                <a:latin typeface="Gabriola" pitchFamily="82" charset="0"/>
              </a:rPr>
              <a:t>The reason for this study was to determine the overall impact of covid on the travel industry</a:t>
            </a:r>
          </a:p>
        </p:txBody>
      </p:sp>
    </p:spTree>
    <p:extLst>
      <p:ext uri="{BB962C8B-B14F-4D97-AF65-F5344CB8AC3E}">
        <p14:creationId xmlns:p14="http://schemas.microsoft.com/office/powerpoint/2010/main" val="3373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Python</a:t>
            </a:r>
          </a:p>
          <a:p>
            <a:pPr lvl="1"/>
            <a:r>
              <a:rPr lang="en-US" sz="2400" dirty="0">
                <a:latin typeface="Gabriola" pitchFamily="82" charset="0"/>
              </a:rPr>
              <a:t>Gathered data and manipulated the data into workable information</a:t>
            </a:r>
          </a:p>
          <a:p>
            <a:pPr lvl="1"/>
            <a:r>
              <a:rPr lang="en-US" sz="2400" dirty="0">
                <a:latin typeface="Gabriola" pitchFamily="82" charset="0"/>
              </a:rPr>
              <a:t>Tested the data due to suspected violation of assumptions with  Single sample t-test, Linear regression, Logistic regression, Random forest</a:t>
            </a:r>
          </a:p>
          <a:p>
            <a:pPr lvl="1"/>
            <a:r>
              <a:rPr lang="en-US" sz="2400" dirty="0">
                <a:latin typeface="Gabriola" pitchFamily="82" charset="0"/>
              </a:rPr>
              <a:t>Graphed the data with a histogram, scatterplot, and  a Pair plot</a:t>
            </a:r>
          </a:p>
        </p:txBody>
      </p:sp>
    </p:spTree>
    <p:extLst>
      <p:ext uri="{BB962C8B-B14F-4D97-AF65-F5344CB8AC3E}">
        <p14:creationId xmlns:p14="http://schemas.microsoft.com/office/powerpoint/2010/main" val="319570913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290C9-6505-4B77-B628-A44276CB9D8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728C3E1-D10B-4426-B05E-8E1CAFF03C24}">
  <ds:schemaRefs>
    <ds:schemaRef ds:uri="http://schemas.microsoft.com/sharepoint/v3/contenttype/forms"/>
  </ds:schemaRefs>
</ds:datastoreItem>
</file>

<file path=customXml/itemProps3.xml><?xml version="1.0" encoding="utf-8"?>
<ds:datastoreItem xmlns:ds="http://schemas.openxmlformats.org/officeDocument/2006/customXml" ds:itemID="{47B8899B-5794-42FB-9137-8220A7376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Feathered design</Template>
  <TotalTime>4465</TotalTime>
  <Words>858</Words>
  <Application>Microsoft Office PowerPoint</Application>
  <PresentationFormat>Widescreen</PresentationFormat>
  <Paragraphs>83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Schoolbook</vt:lpstr>
      <vt:lpstr>Corbel</vt:lpstr>
      <vt:lpstr>Gabriola</vt:lpstr>
      <vt:lpstr>Lucida Calligraphy</vt:lpstr>
      <vt:lpstr>Feathered</vt:lpstr>
      <vt:lpstr>AIRBOURNE</vt:lpstr>
      <vt:lpstr>TEAM MEMBERS</vt:lpstr>
      <vt:lpstr>Delfrieda (FRIEDA) McKnight</vt:lpstr>
      <vt:lpstr>Jacqueline (JACKIE) Thompson</vt:lpstr>
      <vt:lpstr>Joan (JUNI) Izundu</vt:lpstr>
      <vt:lpstr>Sheila Cavazos</vt:lpstr>
      <vt:lpstr>Tenisha Thompson</vt:lpstr>
      <vt:lpstr>Airbourne Introduction</vt:lpstr>
      <vt:lpstr>Methods</vt:lpstr>
      <vt:lpstr>Methods (cont.)</vt:lpstr>
      <vt:lpstr>Methods (cont.)</vt:lpstr>
      <vt:lpstr>Results</vt:lpstr>
      <vt:lpstr>Results (cont.)</vt:lpstr>
      <vt:lpstr>Results (cont.)</vt:lpstr>
      <vt:lpstr>Results (cont.)</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AIRBOURNE</dc:title>
  <dc:creator>Joan Izundu</dc:creator>
  <cp:lastModifiedBy>Joan Izundu</cp:lastModifiedBy>
  <cp:revision>4</cp:revision>
  <dcterms:created xsi:type="dcterms:W3CDTF">2022-04-30T20:31:22Z</dcterms:created>
  <dcterms:modified xsi:type="dcterms:W3CDTF">2022-05-03T22:56:32Z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